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59" r:id="rId6"/>
    <p:sldId id="260" r:id="rId7"/>
    <p:sldId id="261" r:id="rId8"/>
    <p:sldId id="262" r:id="rId9"/>
    <p:sldId id="263" r:id="rId10"/>
    <p:sldId id="269" r:id="rId11"/>
    <p:sldId id="270" r:id="rId12"/>
    <p:sldId id="264" r:id="rId13"/>
    <p:sldId id="265" r:id="rId14"/>
    <p:sldId id="266" r:id="rId15"/>
    <p:sldId id="26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1"/>
            <a:ext cx="8382000" cy="457199"/>
          </a:xfrm>
        </p:spPr>
        <p:txBody>
          <a:bodyPr>
            <a:noAutofit/>
          </a:bodyPr>
          <a:lstStyle/>
          <a:p>
            <a:r>
              <a:rPr lang="en-US" sz="3600" dirty="0" smtClean="0">
                <a:solidFill>
                  <a:srgbClr val="00B0F0"/>
                </a:solidFill>
                <a:latin typeface="Calisto MT" pitchFamily="18" charset="0"/>
              </a:rPr>
              <a:t>Global Business &amp; Legal Issues</a:t>
            </a:r>
            <a:endParaRPr lang="en-US" sz="3600" dirty="0">
              <a:solidFill>
                <a:srgbClr val="00B0F0"/>
              </a:solidFill>
              <a:latin typeface="Calisto MT" pitchFamily="18" charset="0"/>
            </a:endParaRPr>
          </a:p>
        </p:txBody>
      </p:sp>
      <p:sp>
        <p:nvSpPr>
          <p:cNvPr id="3" name="Subtitle 2"/>
          <p:cNvSpPr>
            <a:spLocks noGrp="1"/>
          </p:cNvSpPr>
          <p:nvPr>
            <p:ph type="subTitle" idx="1"/>
          </p:nvPr>
        </p:nvSpPr>
        <p:spPr>
          <a:xfrm>
            <a:off x="152400" y="838200"/>
            <a:ext cx="8839200" cy="5867400"/>
          </a:xfrm>
        </p:spPr>
        <p:txBody>
          <a:bodyPr>
            <a:normAutofit lnSpcReduction="10000"/>
          </a:bodyPr>
          <a:lstStyle/>
          <a:p>
            <a:pPr algn="just"/>
            <a:r>
              <a:rPr lang="en-US" sz="2800" dirty="0" smtClean="0">
                <a:solidFill>
                  <a:schemeClr val="tx1"/>
                </a:solidFill>
                <a:latin typeface="Bell MT" pitchFamily="18" charset="0"/>
              </a:rPr>
              <a:t>World Legal system</a:t>
            </a:r>
          </a:p>
          <a:p>
            <a:pPr algn="just"/>
            <a:endParaRPr lang="en-US" sz="2800" dirty="0" smtClean="0">
              <a:solidFill>
                <a:schemeClr val="tx1"/>
              </a:solidFill>
              <a:latin typeface="Bell MT" pitchFamily="18" charset="0"/>
            </a:endParaRPr>
          </a:p>
          <a:p>
            <a:pPr algn="just"/>
            <a:endParaRPr lang="en-US" sz="2800" dirty="0" smtClean="0">
              <a:solidFill>
                <a:schemeClr val="tx1"/>
              </a:solidFill>
              <a:latin typeface="Bell MT" pitchFamily="18" charset="0"/>
            </a:endParaRPr>
          </a:p>
          <a:p>
            <a:pPr algn="just"/>
            <a:endParaRPr lang="en-US" sz="2800" dirty="0" smtClean="0">
              <a:solidFill>
                <a:schemeClr val="tx1"/>
              </a:solidFill>
              <a:latin typeface="Bell MT" pitchFamily="18" charset="0"/>
            </a:endParaRPr>
          </a:p>
          <a:p>
            <a:pPr algn="just"/>
            <a:endParaRPr lang="en-US" sz="2800" dirty="0" smtClean="0">
              <a:solidFill>
                <a:schemeClr val="tx1"/>
              </a:solidFill>
              <a:latin typeface="Bell MT" pitchFamily="18" charset="0"/>
            </a:endParaRPr>
          </a:p>
          <a:p>
            <a:pPr algn="just"/>
            <a:endParaRPr lang="en-US" sz="2800" dirty="0" smtClean="0">
              <a:solidFill>
                <a:schemeClr val="tx1"/>
              </a:solidFill>
              <a:latin typeface="Bell MT" pitchFamily="18" charset="0"/>
            </a:endParaRPr>
          </a:p>
          <a:p>
            <a:pPr algn="just"/>
            <a:endParaRPr lang="en-US" sz="2800" dirty="0" smtClean="0">
              <a:solidFill>
                <a:schemeClr val="tx1"/>
              </a:solidFill>
              <a:latin typeface="Bell MT" pitchFamily="18" charset="0"/>
            </a:endParaRPr>
          </a:p>
          <a:p>
            <a:pPr algn="just"/>
            <a:endParaRPr lang="en-US" sz="2800" dirty="0" smtClean="0">
              <a:solidFill>
                <a:schemeClr val="tx1"/>
              </a:solidFill>
              <a:latin typeface="Bell MT" pitchFamily="18" charset="0"/>
            </a:endParaRPr>
          </a:p>
          <a:p>
            <a:pPr algn="just"/>
            <a:endParaRPr lang="en-US" sz="2800" dirty="0" smtClean="0">
              <a:solidFill>
                <a:schemeClr val="tx1"/>
              </a:solidFill>
              <a:latin typeface="Bell MT" pitchFamily="18" charset="0"/>
            </a:endParaRPr>
          </a:p>
          <a:p>
            <a:pPr algn="l"/>
            <a:r>
              <a:rPr lang="en-US" sz="2800" dirty="0" smtClean="0">
                <a:solidFill>
                  <a:schemeClr val="tx1"/>
                </a:solidFill>
              </a:rPr>
              <a:t>Only about 30 percent of the world's gross domestic product is generated in countries governed by civil and common law systems.</a:t>
            </a:r>
            <a:endParaRPr lang="en-US" sz="2800" dirty="0" smtClean="0">
              <a:solidFill>
                <a:schemeClr val="tx1"/>
              </a:solidFill>
              <a:latin typeface="Bell MT" pitchFamily="18" charset="0"/>
            </a:endParaRPr>
          </a:p>
        </p:txBody>
      </p:sp>
      <p:graphicFrame>
        <p:nvGraphicFramePr>
          <p:cNvPr id="6" name="Table 5"/>
          <p:cNvGraphicFramePr>
            <a:graphicFrameLocks noGrp="1"/>
          </p:cNvGraphicFramePr>
          <p:nvPr/>
        </p:nvGraphicFramePr>
        <p:xfrm>
          <a:off x="152400" y="1397000"/>
          <a:ext cx="8763000" cy="3632200"/>
        </p:xfrm>
        <a:graphic>
          <a:graphicData uri="http://schemas.openxmlformats.org/drawingml/2006/table">
            <a:tbl>
              <a:tblPr firstRow="1" bandRow="1">
                <a:tableStyleId>{5C22544A-7EE6-4342-B048-85BDC9FD1C3A}</a:tableStyleId>
              </a:tblPr>
              <a:tblGrid>
                <a:gridCol w="2921000"/>
                <a:gridCol w="2921000"/>
                <a:gridCol w="2921000"/>
              </a:tblGrid>
              <a:tr h="3632200">
                <a:tc>
                  <a:txBody>
                    <a:bodyPr/>
                    <a:lstStyle/>
                    <a:p>
                      <a:pPr algn="l"/>
                      <a:r>
                        <a:rPr lang="en-US" sz="1800" dirty="0" smtClean="0">
                          <a:solidFill>
                            <a:srgbClr val="C00000"/>
                          </a:solidFill>
                        </a:rPr>
                        <a:t>Civil Law		</a:t>
                      </a:r>
                    </a:p>
                    <a:p>
                      <a:pPr algn="l"/>
                      <a:r>
                        <a:rPr lang="en-US" sz="1800" dirty="0" smtClean="0">
                          <a:solidFill>
                            <a:schemeClr val="tx1"/>
                          </a:solidFill>
                          <a:latin typeface="Calisto MT" pitchFamily="18" charset="0"/>
                        </a:rPr>
                        <a:t>Found in</a:t>
                      </a:r>
                    </a:p>
                    <a:p>
                      <a:pPr algn="l"/>
                      <a:r>
                        <a:rPr lang="en-US" sz="1800" dirty="0" smtClean="0">
                          <a:solidFill>
                            <a:schemeClr val="tx1"/>
                          </a:solidFill>
                          <a:latin typeface="Calisto MT" pitchFamily="18" charset="0"/>
                        </a:rPr>
                        <a:t>Europe, Asia,</a:t>
                      </a:r>
                    </a:p>
                    <a:p>
                      <a:pPr algn="l"/>
                      <a:r>
                        <a:rPr lang="en-US" sz="1800" dirty="0" smtClean="0">
                          <a:solidFill>
                            <a:schemeClr val="tx1"/>
                          </a:solidFill>
                          <a:latin typeface="Calisto MT" pitchFamily="18" charset="0"/>
                        </a:rPr>
                        <a:t>Central and</a:t>
                      </a:r>
                    </a:p>
                    <a:p>
                      <a:pPr algn="l"/>
                      <a:r>
                        <a:rPr lang="en-US" sz="1800" dirty="0" smtClean="0">
                          <a:solidFill>
                            <a:schemeClr val="tx1"/>
                          </a:solidFill>
                          <a:latin typeface="Calisto MT" pitchFamily="18" charset="0"/>
                        </a:rPr>
                        <a:t>South America.</a:t>
                      </a:r>
                    </a:p>
                    <a:p>
                      <a:pPr algn="l"/>
                      <a:r>
                        <a:rPr lang="en-US" sz="1800" dirty="0" smtClean="0">
                          <a:solidFill>
                            <a:schemeClr val="tx1"/>
                          </a:solidFill>
                          <a:latin typeface="Calisto MT" pitchFamily="18" charset="0"/>
                        </a:rPr>
                        <a:t>Consists of</a:t>
                      </a:r>
                    </a:p>
                    <a:p>
                      <a:pPr algn="l"/>
                      <a:r>
                        <a:rPr lang="en-US" sz="1800" dirty="0" smtClean="0">
                          <a:solidFill>
                            <a:schemeClr val="tx1"/>
                          </a:solidFill>
                          <a:latin typeface="Calisto MT" pitchFamily="18" charset="0"/>
                        </a:rPr>
                        <a:t>Codified</a:t>
                      </a:r>
                    </a:p>
                    <a:p>
                      <a:pPr algn="l"/>
                      <a:r>
                        <a:rPr lang="en-US" sz="1800" dirty="0" smtClean="0">
                          <a:solidFill>
                            <a:schemeClr val="tx1"/>
                          </a:solidFill>
                          <a:latin typeface="Calisto MT" pitchFamily="18" charset="0"/>
                        </a:rPr>
                        <a:t>Legislation</a:t>
                      </a:r>
                    </a:p>
                    <a:p>
                      <a:pPr algn="l"/>
                      <a:r>
                        <a:rPr lang="en-US" sz="1800" dirty="0" smtClean="0">
                          <a:solidFill>
                            <a:schemeClr val="tx1"/>
                          </a:solidFill>
                          <a:latin typeface="Calisto MT" pitchFamily="18" charset="0"/>
                        </a:rPr>
                        <a:t>Interpreted by judges</a:t>
                      </a:r>
                    </a:p>
                    <a:p>
                      <a:endParaRPr lang="en-US" dirty="0"/>
                    </a:p>
                  </a:txBody>
                  <a:tcPr/>
                </a:tc>
                <a:tc>
                  <a:txBody>
                    <a:bodyPr/>
                    <a:lstStyle/>
                    <a:p>
                      <a:r>
                        <a:rPr lang="en-US" sz="1800" b="1" kern="1200" baseline="0" dirty="0" smtClean="0">
                          <a:solidFill>
                            <a:schemeClr val="lt1"/>
                          </a:solidFill>
                          <a:latin typeface="+mn-lt"/>
                          <a:ea typeface="+mn-ea"/>
                          <a:cs typeface="+mn-cs"/>
                        </a:rPr>
                        <a:t> </a:t>
                      </a:r>
                      <a:r>
                        <a:rPr lang="en-US" sz="1800" b="1" kern="1200" baseline="0" dirty="0" smtClean="0">
                          <a:solidFill>
                            <a:srgbClr val="92D050"/>
                          </a:solidFill>
                          <a:latin typeface="Calisto MT" pitchFamily="18" charset="0"/>
                          <a:ea typeface="+mn-ea"/>
                          <a:cs typeface="+mn-cs"/>
                        </a:rPr>
                        <a:t>Common Law</a:t>
                      </a:r>
                    </a:p>
                    <a:p>
                      <a:r>
                        <a:rPr lang="en-US" sz="1800" b="1" kern="1200" baseline="0" dirty="0" smtClean="0">
                          <a:solidFill>
                            <a:srgbClr val="92D050"/>
                          </a:solidFill>
                          <a:latin typeface="Calisto MT" pitchFamily="18" charset="0"/>
                          <a:ea typeface="+mn-ea"/>
                          <a:cs typeface="+mn-cs"/>
                        </a:rPr>
                        <a:t> </a:t>
                      </a:r>
                      <a:r>
                        <a:rPr lang="en-US" sz="1800" b="1" kern="1200" baseline="0" dirty="0" smtClean="0">
                          <a:solidFill>
                            <a:schemeClr val="tx1"/>
                          </a:solidFill>
                          <a:latin typeface="Calisto MT" pitchFamily="18" charset="0"/>
                          <a:ea typeface="+mn-ea"/>
                          <a:cs typeface="+mn-cs"/>
                        </a:rPr>
                        <a:t>Court</a:t>
                      </a:r>
                    </a:p>
                    <a:p>
                      <a:r>
                        <a:rPr lang="en-US" sz="1800" b="1" kern="1200" baseline="0" dirty="0" smtClean="0">
                          <a:solidFill>
                            <a:schemeClr val="tx1"/>
                          </a:solidFill>
                          <a:latin typeface="Calisto MT" pitchFamily="18" charset="0"/>
                          <a:ea typeface="+mn-ea"/>
                          <a:cs typeface="+mn-cs"/>
                        </a:rPr>
                        <a:t>adjudications</a:t>
                      </a:r>
                    </a:p>
                    <a:p>
                      <a:r>
                        <a:rPr lang="en-US" sz="1800" b="1" kern="1200" baseline="0" dirty="0" smtClean="0">
                          <a:solidFill>
                            <a:schemeClr val="tx1"/>
                          </a:solidFill>
                          <a:latin typeface="Calisto MT" pitchFamily="18" charset="0"/>
                          <a:ea typeface="+mn-ea"/>
                          <a:cs typeface="+mn-cs"/>
                        </a:rPr>
                        <a:t>are the primary</a:t>
                      </a:r>
                    </a:p>
                    <a:p>
                      <a:r>
                        <a:rPr lang="en-US" sz="1800" b="1" kern="1200" baseline="0" dirty="0" smtClean="0">
                          <a:solidFill>
                            <a:schemeClr val="tx1"/>
                          </a:solidFill>
                          <a:latin typeface="Calisto MT" pitchFamily="18" charset="0"/>
                          <a:ea typeface="+mn-ea"/>
                          <a:cs typeface="+mn-cs"/>
                        </a:rPr>
                        <a:t>source of law,</a:t>
                      </a:r>
                    </a:p>
                    <a:p>
                      <a:r>
                        <a:rPr lang="en-US" sz="1800" b="1" kern="1200" baseline="0" dirty="0" smtClean="0">
                          <a:solidFill>
                            <a:schemeClr val="tx1"/>
                          </a:solidFill>
                          <a:latin typeface="Calisto MT" pitchFamily="18" charset="0"/>
                          <a:ea typeface="+mn-ea"/>
                          <a:cs typeface="+mn-cs"/>
                        </a:rPr>
                        <a:t>although</a:t>
                      </a:r>
                    </a:p>
                    <a:p>
                      <a:r>
                        <a:rPr lang="en-US" sz="1800" b="1" kern="1200" baseline="0" dirty="0" smtClean="0">
                          <a:solidFill>
                            <a:schemeClr val="tx1"/>
                          </a:solidFill>
                          <a:latin typeface="Calisto MT" pitchFamily="18" charset="0"/>
                          <a:ea typeface="+mn-ea"/>
                          <a:cs typeface="+mn-cs"/>
                        </a:rPr>
                        <a:t>governments</a:t>
                      </a:r>
                    </a:p>
                    <a:p>
                      <a:r>
                        <a:rPr lang="en-US" sz="1800" b="1" kern="1200" baseline="0" dirty="0" smtClean="0">
                          <a:solidFill>
                            <a:schemeClr val="tx1"/>
                          </a:solidFill>
                          <a:latin typeface="Calisto MT" pitchFamily="18" charset="0"/>
                          <a:ea typeface="+mn-ea"/>
                          <a:cs typeface="+mn-cs"/>
                        </a:rPr>
                        <a:t>pass statutes</a:t>
                      </a:r>
                    </a:p>
                    <a:p>
                      <a:r>
                        <a:rPr lang="en-US" sz="1800" b="1" kern="1200" baseline="0" dirty="0" smtClean="0">
                          <a:solidFill>
                            <a:schemeClr val="tx1"/>
                          </a:solidFill>
                          <a:latin typeface="Calisto MT" pitchFamily="18" charset="0"/>
                          <a:ea typeface="+mn-ea"/>
                          <a:cs typeface="+mn-cs"/>
                        </a:rPr>
                        <a:t>and legislation</a:t>
                      </a:r>
                      <a:r>
                        <a:rPr lang="en-US" sz="1800" b="1" kern="1200" baseline="0" dirty="0" smtClean="0">
                          <a:solidFill>
                            <a:schemeClr val="lt1"/>
                          </a:solidFill>
                          <a:latin typeface="+mn-lt"/>
                          <a:ea typeface="+mn-ea"/>
                          <a:cs typeface="+mn-cs"/>
                        </a:rPr>
                        <a:t>.</a:t>
                      </a:r>
                      <a:endParaRPr lang="en-US" dirty="0"/>
                    </a:p>
                  </a:txBody>
                  <a:tcPr/>
                </a:tc>
                <a:tc>
                  <a:txBody>
                    <a:bodyPr/>
                    <a:lstStyle/>
                    <a:p>
                      <a:r>
                        <a:rPr lang="en-US" sz="1800" b="1" kern="1200" baseline="0" dirty="0" smtClean="0">
                          <a:solidFill>
                            <a:schemeClr val="accent6">
                              <a:lumMod val="75000"/>
                            </a:schemeClr>
                          </a:solidFill>
                          <a:latin typeface="+mn-lt"/>
                          <a:ea typeface="+mn-ea"/>
                          <a:cs typeface="+mn-cs"/>
                        </a:rPr>
                        <a:t>Muslim Law</a:t>
                      </a:r>
                      <a:endParaRPr lang="en-US" sz="1800" b="1" kern="1200" baseline="0" dirty="0" smtClean="0">
                        <a:solidFill>
                          <a:schemeClr val="tx1"/>
                        </a:solidFill>
                        <a:latin typeface="+mn-lt"/>
                        <a:ea typeface="+mn-ea"/>
                        <a:cs typeface="+mn-cs"/>
                      </a:endParaRPr>
                    </a:p>
                    <a:p>
                      <a:r>
                        <a:rPr lang="en-US" sz="1800" b="1" kern="1200" baseline="0" dirty="0" smtClean="0">
                          <a:solidFill>
                            <a:schemeClr val="tx1"/>
                          </a:solidFill>
                          <a:latin typeface="Calisto MT" pitchFamily="18" charset="0"/>
                          <a:ea typeface="+mn-ea"/>
                          <a:cs typeface="+mn-cs"/>
                        </a:rPr>
                        <a:t>Proceeds by way</a:t>
                      </a:r>
                    </a:p>
                    <a:p>
                      <a:r>
                        <a:rPr lang="en-US" sz="1800" b="1" kern="1200" baseline="0" dirty="0" smtClean="0">
                          <a:solidFill>
                            <a:schemeClr val="tx1"/>
                          </a:solidFill>
                          <a:latin typeface="Calisto MT" pitchFamily="18" charset="0"/>
                          <a:ea typeface="+mn-ea"/>
                          <a:cs typeface="+mn-cs"/>
                        </a:rPr>
                        <a:t>of example rather</a:t>
                      </a:r>
                    </a:p>
                    <a:p>
                      <a:r>
                        <a:rPr lang="en-US" sz="1800" b="1" kern="1200" baseline="0" dirty="0" smtClean="0">
                          <a:solidFill>
                            <a:schemeClr val="tx1"/>
                          </a:solidFill>
                          <a:latin typeface="Calisto MT" pitchFamily="18" charset="0"/>
                          <a:ea typeface="+mn-ea"/>
                          <a:cs typeface="+mn-cs"/>
                        </a:rPr>
                        <a:t>than principle.</a:t>
                      </a:r>
                    </a:p>
                    <a:p>
                      <a:r>
                        <a:rPr lang="en-US" sz="1800" b="1" kern="1200" baseline="0" dirty="0" smtClean="0">
                          <a:solidFill>
                            <a:schemeClr val="tx1"/>
                          </a:solidFill>
                          <a:latin typeface="Calisto MT" pitchFamily="18" charset="0"/>
                          <a:ea typeface="+mn-ea"/>
                          <a:cs typeface="+mn-cs"/>
                        </a:rPr>
                        <a:t>The many</a:t>
                      </a:r>
                    </a:p>
                    <a:p>
                      <a:r>
                        <a:rPr lang="en-US" sz="1800" b="1" kern="1200" baseline="0" dirty="0" smtClean="0">
                          <a:solidFill>
                            <a:schemeClr val="tx1"/>
                          </a:solidFill>
                          <a:latin typeface="Calisto MT" pitchFamily="18" charset="0"/>
                          <a:ea typeface="+mn-ea"/>
                          <a:cs typeface="+mn-cs"/>
                        </a:rPr>
                        <a:t>resultant</a:t>
                      </a:r>
                    </a:p>
                    <a:p>
                      <a:r>
                        <a:rPr lang="en-US" sz="1800" b="1" kern="1200" baseline="0" dirty="0" smtClean="0">
                          <a:solidFill>
                            <a:schemeClr val="tx1"/>
                          </a:solidFill>
                          <a:latin typeface="Calisto MT" pitchFamily="18" charset="0"/>
                          <a:ea typeface="+mn-ea"/>
                          <a:cs typeface="+mn-cs"/>
                        </a:rPr>
                        <a:t>inconsistencies</a:t>
                      </a:r>
                    </a:p>
                    <a:p>
                      <a:r>
                        <a:rPr lang="en-US" sz="1800" b="1" kern="1200" baseline="0" dirty="0" smtClean="0">
                          <a:solidFill>
                            <a:schemeClr val="tx1"/>
                          </a:solidFill>
                          <a:latin typeface="Calisto MT" pitchFamily="18" charset="0"/>
                          <a:ea typeface="+mn-ea"/>
                          <a:cs typeface="+mn-cs"/>
                        </a:rPr>
                        <a:t>make global</a:t>
                      </a:r>
                    </a:p>
                    <a:p>
                      <a:r>
                        <a:rPr lang="en-US" sz="1800" b="1" kern="1200" baseline="0" dirty="0" smtClean="0">
                          <a:solidFill>
                            <a:schemeClr val="tx1"/>
                          </a:solidFill>
                          <a:latin typeface="Calisto MT" pitchFamily="18" charset="0"/>
                          <a:ea typeface="+mn-ea"/>
                          <a:cs typeface="+mn-cs"/>
                        </a:rPr>
                        <a:t>business matters</a:t>
                      </a:r>
                    </a:p>
                    <a:p>
                      <a:r>
                        <a:rPr lang="en-US" sz="1800" b="1" kern="1200" baseline="0" dirty="0" smtClean="0">
                          <a:solidFill>
                            <a:schemeClr val="tx1"/>
                          </a:solidFill>
                          <a:latin typeface="Calisto MT" pitchFamily="18" charset="0"/>
                          <a:ea typeface="+mn-ea"/>
                          <a:cs typeface="+mn-cs"/>
                        </a:rPr>
                        <a:t>difficult to</a:t>
                      </a:r>
                    </a:p>
                    <a:p>
                      <a:r>
                        <a:rPr lang="en-US" sz="1800" b="1" kern="1200" baseline="0" dirty="0" smtClean="0">
                          <a:solidFill>
                            <a:schemeClr val="tx1"/>
                          </a:solidFill>
                          <a:latin typeface="Calisto MT" pitchFamily="18" charset="0"/>
                          <a:ea typeface="+mn-ea"/>
                          <a:cs typeface="+mn-cs"/>
                        </a:rPr>
                        <a:t>adjudicate</a:t>
                      </a:r>
                      <a:r>
                        <a:rPr lang="en-US" sz="1800" b="1" kern="1200" baseline="0" dirty="0" smtClean="0">
                          <a:solidFill>
                            <a:schemeClr val="lt1"/>
                          </a:solidFill>
                          <a:latin typeface="+mn-lt"/>
                          <a:ea typeface="+mn-ea"/>
                          <a:cs typeface="+mn-cs"/>
                        </a:rPr>
                        <a:t>.</a:t>
                      </a:r>
                      <a:endParaRPr lang="en-US"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228600" y="152400"/>
            <a:ext cx="8458200" cy="5973763"/>
          </a:xfrm>
        </p:spPr>
        <p:txBody>
          <a:bodyPr/>
          <a:lstStyle/>
          <a:p>
            <a:pPr>
              <a:buNone/>
            </a:pPr>
            <a:r>
              <a:rPr lang="en-US" dirty="0" smtClean="0">
                <a:latin typeface="Comic Sans MS" pitchFamily="66" charset="0"/>
              </a:rPr>
              <a:t>Infringement of Intellectual Property</a:t>
            </a:r>
          </a:p>
          <a:p>
            <a:r>
              <a:rPr lang="en-US" dirty="0" smtClean="0">
                <a:solidFill>
                  <a:srgbClr val="7030A0"/>
                </a:solidFill>
              </a:rPr>
              <a:t>Counterfeiting</a:t>
            </a:r>
            <a:r>
              <a:rPr lang="en-US" dirty="0" smtClean="0"/>
              <a:t>—unauthorized copying</a:t>
            </a:r>
          </a:p>
          <a:p>
            <a:pPr>
              <a:buNone/>
            </a:pPr>
            <a:r>
              <a:rPr lang="en-US" dirty="0" smtClean="0"/>
              <a:t>	and production of a product</a:t>
            </a:r>
          </a:p>
          <a:p>
            <a:r>
              <a:rPr lang="en-US" dirty="0" smtClean="0">
                <a:solidFill>
                  <a:srgbClr val="92D050"/>
                </a:solidFill>
              </a:rPr>
              <a:t>Associative counterfeit/imitation</a:t>
            </a:r>
            <a:r>
              <a:rPr lang="en-US" dirty="0" smtClean="0"/>
              <a:t>— product name differs slightly from a well-known brand</a:t>
            </a:r>
          </a:p>
          <a:p>
            <a:pPr>
              <a:buFont typeface="Wingdings" pitchFamily="2" charset="2"/>
              <a:buChar char="§"/>
            </a:pPr>
            <a:r>
              <a:rPr lang="en-US" dirty="0" smtClean="0">
                <a:solidFill>
                  <a:srgbClr val="FF0000"/>
                </a:solidFill>
              </a:rPr>
              <a:t>Piracy</a:t>
            </a:r>
            <a:r>
              <a:rPr lang="en-US" dirty="0" smtClean="0"/>
              <a:t>—unauthorized publication or reproduction of copyrighted work</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304800" y="228600"/>
            <a:ext cx="8382000" cy="5897563"/>
          </a:xfrm>
        </p:spPr>
        <p:txBody>
          <a:bodyPr>
            <a:normAutofit fontScale="92500"/>
          </a:bodyPr>
          <a:lstStyle/>
          <a:p>
            <a:pPr>
              <a:buNone/>
            </a:pPr>
            <a:r>
              <a:rPr lang="en-US" b="1" dirty="0" smtClean="0"/>
              <a:t>Protecting World Intellectual Property</a:t>
            </a:r>
          </a:p>
          <a:p>
            <a:pPr>
              <a:buNone/>
            </a:pPr>
            <a:r>
              <a:rPr lang="en-US" sz="2400" dirty="0" smtClean="0">
                <a:solidFill>
                  <a:srgbClr val="0070C0"/>
                </a:solidFill>
                <a:latin typeface="Calisto MT" pitchFamily="18" charset="0"/>
              </a:rPr>
              <a:t>World Intellectual Property Organization</a:t>
            </a:r>
          </a:p>
          <a:p>
            <a:pPr>
              <a:buNone/>
            </a:pPr>
            <a:r>
              <a:rPr lang="en-US" sz="2400" dirty="0" smtClean="0">
                <a:latin typeface="Calisto MT" pitchFamily="18" charset="0"/>
              </a:rPr>
              <a:t>Governed by </a:t>
            </a:r>
            <a:r>
              <a:rPr lang="en-US" sz="2400" dirty="0" smtClean="0">
                <a:solidFill>
                  <a:srgbClr val="FFC000"/>
                </a:solidFill>
                <a:latin typeface="Calisto MT" pitchFamily="18" charset="0"/>
              </a:rPr>
              <a:t>the Madrid Agreement and the Madrid Protocol</a:t>
            </a:r>
          </a:p>
          <a:p>
            <a:r>
              <a:rPr lang="en-US" sz="2400" dirty="0" smtClean="0">
                <a:latin typeface="Calisto MT" pitchFamily="18" charset="0"/>
              </a:rPr>
              <a:t>Allows trademark owners to seek protection in as many as 74 countries with a single application and fee Intellectual Property</a:t>
            </a:r>
          </a:p>
          <a:p>
            <a:pPr>
              <a:buNone/>
            </a:pPr>
            <a:r>
              <a:rPr lang="en-US" sz="2600" dirty="0" smtClean="0">
                <a:solidFill>
                  <a:schemeClr val="accent6"/>
                </a:solidFill>
                <a:latin typeface="Calisto MT" pitchFamily="18" charset="0"/>
              </a:rPr>
              <a:t>International Convention for the Protection of Industrial Property</a:t>
            </a:r>
          </a:p>
          <a:p>
            <a:r>
              <a:rPr lang="en-US" sz="2600" dirty="0" smtClean="0">
                <a:latin typeface="Calisto MT" pitchFamily="18" charset="0"/>
              </a:rPr>
              <a:t>Paris Convention</a:t>
            </a:r>
          </a:p>
          <a:p>
            <a:r>
              <a:rPr lang="en-US" sz="2600" dirty="0" smtClean="0">
                <a:latin typeface="Calisto MT" pitchFamily="18" charset="0"/>
              </a:rPr>
              <a:t>Honored by 100 countries</a:t>
            </a:r>
          </a:p>
          <a:p>
            <a:r>
              <a:rPr lang="en-US" sz="2600" dirty="0" smtClean="0">
                <a:latin typeface="Calisto MT" pitchFamily="18" charset="0"/>
              </a:rPr>
              <a:t>Facilitates multi-country patent registration, ensures that once a company files, it has a “right of priority” in other countries for 1 year from that date</a:t>
            </a:r>
          </a:p>
          <a:p>
            <a:r>
              <a:rPr lang="en-US" sz="2600" dirty="0" smtClean="0">
                <a:latin typeface="Calisto MT" pitchFamily="18" charset="0"/>
              </a:rPr>
              <a:t>Patent Cooperation Treaty</a:t>
            </a:r>
          </a:p>
          <a:p>
            <a:r>
              <a:rPr lang="en-US" sz="2600" dirty="0" smtClean="0">
                <a:latin typeface="Calisto MT" pitchFamily="18" charset="0"/>
              </a:rPr>
              <a:t>European Patent Convention</a:t>
            </a:r>
            <a:endParaRPr lang="en-US" dirty="0">
              <a:latin typeface="Calisto MT"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610600" cy="457200"/>
          </a:xfrm>
        </p:spPr>
        <p:txBody>
          <a:bodyPr>
            <a:noAutofit/>
          </a:bodyPr>
          <a:lstStyle/>
          <a:p>
            <a:r>
              <a:rPr lang="en-US" sz="3200" dirty="0" smtClean="0">
                <a:solidFill>
                  <a:schemeClr val="accent6">
                    <a:lumMod val="75000"/>
                  </a:schemeClr>
                </a:solidFill>
                <a:latin typeface="Batang" pitchFamily="18" charset="-127"/>
                <a:ea typeface="Batang" pitchFamily="18" charset="-127"/>
              </a:rPr>
              <a:t>Trade Regulations</a:t>
            </a:r>
            <a:endParaRPr lang="en-US" sz="3200" dirty="0">
              <a:solidFill>
                <a:schemeClr val="accent6">
                  <a:lumMod val="75000"/>
                </a:schemeClr>
              </a:solidFill>
              <a:latin typeface="Batang" pitchFamily="18" charset="-127"/>
              <a:ea typeface="Batang" pitchFamily="18" charset="-127"/>
            </a:endParaRPr>
          </a:p>
        </p:txBody>
      </p:sp>
      <p:sp>
        <p:nvSpPr>
          <p:cNvPr id="3" name="Content Placeholder 2"/>
          <p:cNvSpPr>
            <a:spLocks noGrp="1"/>
          </p:cNvSpPr>
          <p:nvPr>
            <p:ph idx="1"/>
          </p:nvPr>
        </p:nvSpPr>
        <p:spPr>
          <a:xfrm>
            <a:off x="228600" y="762000"/>
            <a:ext cx="8686800" cy="5867400"/>
          </a:xfrm>
        </p:spPr>
        <p:txBody>
          <a:bodyPr>
            <a:normAutofit/>
          </a:bodyPr>
          <a:lstStyle/>
          <a:p>
            <a:r>
              <a:rPr lang="en-US" dirty="0" smtClean="0"/>
              <a:t>1947‐1994</a:t>
            </a:r>
          </a:p>
          <a:p>
            <a:pPr>
              <a:buNone/>
            </a:pPr>
            <a:r>
              <a:rPr lang="en-US" dirty="0" smtClean="0"/>
              <a:t>	</a:t>
            </a:r>
            <a:r>
              <a:rPr lang="en-US" smtClean="0"/>
              <a:t> </a:t>
            </a:r>
            <a:r>
              <a:rPr lang="en-US" smtClean="0">
                <a:solidFill>
                  <a:srgbClr val="0070C0"/>
                </a:solidFill>
              </a:rPr>
              <a:t>GATT(</a:t>
            </a:r>
            <a:r>
              <a:rPr lang="en-US" b="1" smtClean="0"/>
              <a:t>General Agreement on Tariffs </a:t>
            </a:r>
            <a:r>
              <a:rPr lang="en-US" b="1" smtClean="0"/>
              <a:t>and </a:t>
            </a:r>
            <a:r>
              <a:rPr lang="en-US" b="1" smtClean="0"/>
              <a:t>Trade)</a:t>
            </a:r>
            <a:endParaRPr lang="en-US" smtClean="0"/>
          </a:p>
          <a:p>
            <a:pPr>
              <a:buNone/>
            </a:pPr>
            <a:r>
              <a:rPr lang="en-US" dirty="0" smtClean="0"/>
              <a:t> </a:t>
            </a:r>
            <a:r>
              <a:rPr lang="en-US" dirty="0" smtClean="0"/>
              <a:t>codified rules for trade liberalization 1995</a:t>
            </a:r>
          </a:p>
          <a:p>
            <a:pPr>
              <a:buNone/>
            </a:pPr>
            <a:r>
              <a:rPr lang="en-US" dirty="0" smtClean="0"/>
              <a:t>Formation of the </a:t>
            </a:r>
            <a:r>
              <a:rPr lang="en-US" dirty="0" smtClean="0">
                <a:solidFill>
                  <a:srgbClr val="92D050"/>
                </a:solidFill>
              </a:rPr>
              <a:t>World Trade Organization </a:t>
            </a:r>
            <a:r>
              <a:rPr lang="en-US" dirty="0" smtClean="0"/>
              <a:t>(WTO)</a:t>
            </a:r>
          </a:p>
          <a:p>
            <a:pPr>
              <a:buNone/>
            </a:pPr>
            <a:r>
              <a:rPr lang="en-US" dirty="0" smtClean="0"/>
              <a:t>	a forum for governments to negotiate trade agreements and to settle trade disputes</a:t>
            </a:r>
          </a:p>
          <a:p>
            <a:pPr>
              <a:buNone/>
            </a:pPr>
            <a:r>
              <a:rPr lang="en-US" dirty="0" smtClean="0"/>
              <a:t>	 Approximately 150 nations are members of the WTO 75 % are developing countries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52400" y="1066800"/>
            <a:ext cx="8915400" cy="5410200"/>
          </a:xfrm>
        </p:spPr>
        <p:txBody>
          <a:bodyPr/>
          <a:lstStyle/>
          <a:p>
            <a:pPr>
              <a:buNone/>
            </a:pPr>
            <a:r>
              <a:rPr lang="en-US" dirty="0" smtClean="0">
                <a:latin typeface="Comic Sans MS" pitchFamily="66" charset="0"/>
              </a:rPr>
              <a:t>Disputes can arise between private parties such as businesses, between two countries or between an individual and a country</a:t>
            </a:r>
          </a:p>
          <a:p>
            <a:pPr>
              <a:buNone/>
            </a:pPr>
            <a:r>
              <a:rPr lang="en-US" dirty="0" smtClean="0">
                <a:latin typeface="Comic Sans MS" pitchFamily="66" charset="0"/>
              </a:rPr>
              <a:t>3 ways to settle a dispute</a:t>
            </a:r>
          </a:p>
          <a:p>
            <a:pPr>
              <a:buFont typeface="Wingdings" pitchFamily="2" charset="2"/>
              <a:buChar char="q"/>
            </a:pPr>
            <a:r>
              <a:rPr lang="en-US" dirty="0" smtClean="0">
                <a:latin typeface="Comic Sans MS" pitchFamily="66" charset="0"/>
              </a:rPr>
              <a:t> Litigation through a court</a:t>
            </a:r>
          </a:p>
          <a:p>
            <a:pPr>
              <a:buFont typeface="Wingdings" pitchFamily="2" charset="2"/>
              <a:buChar char="q"/>
            </a:pPr>
            <a:r>
              <a:rPr lang="en-US" dirty="0" smtClean="0">
                <a:latin typeface="Comic Sans MS" pitchFamily="66" charset="0"/>
              </a:rPr>
              <a:t> Arbitration</a:t>
            </a:r>
          </a:p>
          <a:p>
            <a:pPr>
              <a:buFont typeface="Wingdings" pitchFamily="2" charset="2"/>
              <a:buChar char="q"/>
            </a:pPr>
            <a:r>
              <a:rPr lang="en-US" dirty="0" smtClean="0">
                <a:latin typeface="Comic Sans MS" pitchFamily="66" charset="0"/>
              </a:rPr>
              <a:t> Mediation</a:t>
            </a:r>
          </a:p>
          <a:p>
            <a:pPr>
              <a:buNone/>
            </a:pPr>
            <a:r>
              <a:rPr lang="en-US" dirty="0" smtClean="0">
                <a:latin typeface="Comic Sans MS" pitchFamily="66" charset="0"/>
              </a:rPr>
              <a:t> Litigation can be costly and time consuming,</a:t>
            </a:r>
          </a:p>
          <a:p>
            <a:pPr>
              <a:buNone/>
            </a:pPr>
            <a:r>
              <a:rPr lang="en-US" dirty="0" smtClean="0">
                <a:latin typeface="Comic Sans MS" pitchFamily="66" charset="0"/>
              </a:rPr>
              <a:t>arbitration/mediation are preferable</a:t>
            </a:r>
            <a:endParaRPr lang="en-US" dirty="0">
              <a:latin typeface="Comic Sans MS" pitchFamily="66" charset="0"/>
            </a:endParaRPr>
          </a:p>
        </p:txBody>
      </p:sp>
      <p:pic>
        <p:nvPicPr>
          <p:cNvPr id="4098" name="Picture 2"/>
          <p:cNvPicPr>
            <a:picLocks noChangeAspect="1" noChangeArrowheads="1"/>
          </p:cNvPicPr>
          <p:nvPr/>
        </p:nvPicPr>
        <p:blipFill>
          <a:blip r:embed="rId2"/>
          <a:srcRect/>
          <a:stretch>
            <a:fillRect/>
          </a:stretch>
        </p:blipFill>
        <p:spPr bwMode="auto">
          <a:xfrm>
            <a:off x="1467852" y="304801"/>
            <a:ext cx="5466348" cy="761999"/>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r>
              <a:rPr lang="en-US" sz="3200" dirty="0" smtClean="0">
                <a:solidFill>
                  <a:srgbClr val="FF0000"/>
                </a:solidFill>
                <a:latin typeface="Calisto MT" pitchFamily="18" charset="0"/>
              </a:rPr>
              <a:t>Arbitration</a:t>
            </a:r>
            <a:endParaRPr lang="en-US" sz="3200" dirty="0">
              <a:solidFill>
                <a:srgbClr val="FF0000"/>
              </a:solidFill>
              <a:latin typeface="Calisto MT" pitchFamily="18" charset="0"/>
            </a:endParaRPr>
          </a:p>
        </p:txBody>
      </p:sp>
      <p:sp>
        <p:nvSpPr>
          <p:cNvPr id="3" name="Content Placeholder 2"/>
          <p:cNvSpPr>
            <a:spLocks noGrp="1"/>
          </p:cNvSpPr>
          <p:nvPr>
            <p:ph idx="1"/>
          </p:nvPr>
        </p:nvSpPr>
        <p:spPr>
          <a:xfrm>
            <a:off x="152400" y="838200"/>
            <a:ext cx="8839200" cy="5287963"/>
          </a:xfrm>
        </p:spPr>
        <p:txBody>
          <a:bodyPr/>
          <a:lstStyle/>
          <a:p>
            <a:pPr>
              <a:buNone/>
            </a:pPr>
            <a:r>
              <a:rPr lang="en-US" dirty="0" smtClean="0"/>
              <a:t>Dispute is submitted by the parties to one or more arbitrators whose decision is binding</a:t>
            </a:r>
          </a:p>
          <a:p>
            <a:pPr>
              <a:buNone/>
            </a:pPr>
            <a:r>
              <a:rPr lang="en-US" b="1" dirty="0" smtClean="0">
                <a:latin typeface="Comic Sans MS" pitchFamily="66" charset="0"/>
              </a:rPr>
              <a:t>Advantages</a:t>
            </a:r>
          </a:p>
          <a:p>
            <a:pPr>
              <a:buNone/>
            </a:pPr>
            <a:r>
              <a:rPr lang="en-US" dirty="0" smtClean="0"/>
              <a:t>enforceability, confidentiality, technical expertise of</a:t>
            </a:r>
          </a:p>
          <a:p>
            <a:pPr>
              <a:buNone/>
            </a:pPr>
            <a:r>
              <a:rPr lang="en-US" dirty="0" smtClean="0"/>
              <a:t>the arbitrators, and usually less expensive than</a:t>
            </a:r>
          </a:p>
          <a:p>
            <a:pPr>
              <a:buNone/>
            </a:pPr>
            <a:r>
              <a:rPr lang="en-US" dirty="0" smtClean="0"/>
              <a:t>litigation</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Autofit/>
          </a:bodyPr>
          <a:lstStyle/>
          <a:p>
            <a:r>
              <a:rPr lang="en-US" sz="3600" dirty="0" smtClean="0">
                <a:latin typeface="Bell MT" pitchFamily="18" charset="0"/>
              </a:rPr>
              <a:t>Mediation</a:t>
            </a:r>
            <a:endParaRPr lang="en-US" sz="3600" dirty="0">
              <a:latin typeface="Bell MT" pitchFamily="18" charset="0"/>
            </a:endParaRPr>
          </a:p>
        </p:txBody>
      </p:sp>
      <p:sp>
        <p:nvSpPr>
          <p:cNvPr id="3" name="Content Placeholder 2"/>
          <p:cNvSpPr>
            <a:spLocks noGrp="1"/>
          </p:cNvSpPr>
          <p:nvPr>
            <p:ph idx="1"/>
          </p:nvPr>
        </p:nvSpPr>
        <p:spPr>
          <a:xfrm>
            <a:off x="228600" y="914400"/>
            <a:ext cx="8763000" cy="5211763"/>
          </a:xfrm>
        </p:spPr>
        <p:txBody>
          <a:bodyPr>
            <a:normAutofit fontScale="92500" lnSpcReduction="20000"/>
          </a:bodyPr>
          <a:lstStyle/>
          <a:p>
            <a:pPr>
              <a:buNone/>
            </a:pPr>
            <a:r>
              <a:rPr lang="en-US" dirty="0" smtClean="0"/>
              <a:t>A non‐binding process where two parties agree on a mediator who tries to guide them to a satisfactory settlement of the dispute</a:t>
            </a:r>
          </a:p>
          <a:p>
            <a:pPr>
              <a:buNone/>
            </a:pPr>
            <a:r>
              <a:rPr lang="en-US" dirty="0" smtClean="0"/>
              <a:t> </a:t>
            </a:r>
            <a:r>
              <a:rPr lang="en-US" dirty="0" smtClean="0">
                <a:latin typeface="Comic Sans MS" pitchFamily="66" charset="0"/>
              </a:rPr>
              <a:t>Advantages</a:t>
            </a:r>
          </a:p>
          <a:p>
            <a:pPr>
              <a:buFont typeface="Wingdings" pitchFamily="2" charset="2"/>
              <a:buChar char="Ø"/>
            </a:pPr>
            <a:r>
              <a:rPr lang="en-US" dirty="0" smtClean="0"/>
              <a:t>Use when parties hope to preserve or renew their</a:t>
            </a:r>
          </a:p>
          <a:p>
            <a:pPr>
              <a:buNone/>
            </a:pPr>
            <a:r>
              <a:rPr lang="en-US" dirty="0" smtClean="0"/>
              <a:t>    commercial relationship</a:t>
            </a:r>
          </a:p>
          <a:p>
            <a:pPr>
              <a:buFont typeface="Wingdings" pitchFamily="2" charset="2"/>
              <a:buChar char="Ø"/>
            </a:pPr>
            <a:r>
              <a:rPr lang="en-US" dirty="0" smtClean="0"/>
              <a:t> takes less time</a:t>
            </a:r>
          </a:p>
          <a:p>
            <a:pPr>
              <a:buNone/>
            </a:pPr>
            <a:r>
              <a:rPr lang="en-US" dirty="0" smtClean="0">
                <a:solidFill>
                  <a:schemeClr val="accent6"/>
                </a:solidFill>
              </a:rPr>
              <a:t>1958 United Nations Convention on the Recognition and Enforcement of Foreign Arbitral Awards</a:t>
            </a:r>
          </a:p>
          <a:p>
            <a:pPr>
              <a:buNone/>
            </a:pPr>
            <a:r>
              <a:rPr lang="en-US" dirty="0" smtClean="0"/>
              <a:t>	 (New York Convention)</a:t>
            </a:r>
          </a:p>
          <a:p>
            <a:pPr>
              <a:buNone/>
            </a:pPr>
            <a:r>
              <a:rPr lang="en-US" dirty="0" smtClean="0"/>
              <a:t>	Most important treaty regarding international arbitration signed by 107 countries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2050" name="Picture 2"/>
          <p:cNvPicPr>
            <a:picLocks noChangeAspect="1" noChangeArrowheads="1"/>
          </p:cNvPicPr>
          <p:nvPr/>
        </p:nvPicPr>
        <p:blipFill>
          <a:blip r:embed="rId2"/>
          <a:srcRect/>
          <a:stretch>
            <a:fillRect/>
          </a:stretch>
        </p:blipFill>
        <p:spPr bwMode="auto">
          <a:xfrm>
            <a:off x="0" y="0"/>
            <a:ext cx="8439876" cy="5334000"/>
          </a:xfrm>
          <a:prstGeom prst="rect">
            <a:avLst/>
          </a:prstGeom>
          <a:noFill/>
          <a:ln w="9525">
            <a:noFill/>
            <a:miter lim="800000"/>
            <a:headEnd/>
            <a:tailEnd/>
          </a:ln>
          <a:effectLst/>
        </p:spPr>
      </p:pic>
      <p:pic>
        <p:nvPicPr>
          <p:cNvPr id="2051" name="Picture 3"/>
          <p:cNvPicPr>
            <a:picLocks noGrp="1" noChangeAspect="1" noChangeArrowheads="1"/>
          </p:cNvPicPr>
          <p:nvPr>
            <p:ph idx="1"/>
          </p:nvPr>
        </p:nvPicPr>
        <p:blipFill>
          <a:blip r:embed="rId3"/>
          <a:srcRect/>
          <a:stretch>
            <a:fillRect/>
          </a:stretch>
        </p:blipFill>
        <p:spPr bwMode="auto">
          <a:xfrm>
            <a:off x="2743200" y="5867400"/>
            <a:ext cx="5562600" cy="228600"/>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152400" y="152400"/>
            <a:ext cx="8839200" cy="6477000"/>
          </a:xfrm>
        </p:spPr>
        <p:txBody>
          <a:bodyPr>
            <a:normAutofit/>
          </a:bodyPr>
          <a:lstStyle/>
          <a:p>
            <a:pPr>
              <a:buNone/>
            </a:pPr>
            <a:r>
              <a:rPr lang="en-US" dirty="0" smtClean="0">
                <a:solidFill>
                  <a:srgbClr val="00B050"/>
                </a:solidFill>
                <a:latin typeface="Bell MT" pitchFamily="18" charset="0"/>
              </a:rPr>
              <a:t>Legal Issues for Global Marketing</a:t>
            </a:r>
          </a:p>
          <a:p>
            <a:pPr>
              <a:buNone/>
            </a:pPr>
            <a:r>
              <a:rPr lang="en-US" dirty="0" smtClean="0">
                <a:latin typeface="Bell MT" pitchFamily="18" charset="0"/>
              </a:rPr>
              <a:t>Global marketers must understand the legal</a:t>
            </a:r>
          </a:p>
          <a:p>
            <a:pPr>
              <a:buNone/>
            </a:pPr>
            <a:r>
              <a:rPr lang="en-US" dirty="0" smtClean="0">
                <a:latin typeface="Bell MT" pitchFamily="18" charset="0"/>
              </a:rPr>
              <a:t>systems in which they operate. Common</a:t>
            </a:r>
          </a:p>
          <a:p>
            <a:pPr>
              <a:buNone/>
            </a:pPr>
            <a:r>
              <a:rPr lang="en-US" dirty="0" smtClean="0">
                <a:latin typeface="Bell MT" pitchFamily="18" charset="0"/>
              </a:rPr>
              <a:t>legal scenarios include:</a:t>
            </a:r>
          </a:p>
          <a:p>
            <a:pPr>
              <a:buFont typeface="Wingdings" pitchFamily="2" charset="2"/>
              <a:buChar char="Ø"/>
            </a:pPr>
            <a:r>
              <a:rPr lang="en-US" dirty="0" smtClean="0">
                <a:solidFill>
                  <a:schemeClr val="accent6">
                    <a:lumMod val="75000"/>
                  </a:schemeClr>
                </a:solidFill>
                <a:latin typeface="Bell MT" pitchFamily="18" charset="0"/>
              </a:rPr>
              <a:t>sales agencies</a:t>
            </a:r>
          </a:p>
          <a:p>
            <a:pPr>
              <a:buFont typeface="Wingdings" pitchFamily="2" charset="2"/>
              <a:buChar char="Ø"/>
            </a:pPr>
            <a:r>
              <a:rPr lang="en-US" dirty="0" smtClean="0">
                <a:solidFill>
                  <a:srgbClr val="00B0F0"/>
                </a:solidFill>
                <a:latin typeface="Bell MT" pitchFamily="18" charset="0"/>
              </a:rPr>
              <a:t>distributorship agreements</a:t>
            </a:r>
          </a:p>
          <a:p>
            <a:pPr>
              <a:buFont typeface="Wingdings" pitchFamily="2" charset="2"/>
              <a:buChar char="Ø"/>
            </a:pPr>
            <a:r>
              <a:rPr lang="en-US" dirty="0" smtClean="0">
                <a:latin typeface="Bell MT" pitchFamily="18" charset="0"/>
              </a:rPr>
              <a:t> </a:t>
            </a:r>
            <a:r>
              <a:rPr lang="en-US" dirty="0" smtClean="0">
                <a:solidFill>
                  <a:srgbClr val="FF0000"/>
                </a:solidFill>
                <a:latin typeface="Bell MT" pitchFamily="18" charset="0"/>
              </a:rPr>
              <a:t>customs and international trade regulation</a:t>
            </a:r>
          </a:p>
          <a:p>
            <a:pPr>
              <a:buFont typeface="Wingdings" pitchFamily="2" charset="2"/>
              <a:buChar char="Ø"/>
            </a:pPr>
            <a:r>
              <a:rPr lang="en-US" dirty="0" smtClean="0">
                <a:latin typeface="Bell MT" pitchFamily="18" charset="0"/>
              </a:rPr>
              <a:t> </a:t>
            </a:r>
            <a:r>
              <a:rPr lang="en-US" dirty="0" smtClean="0">
                <a:solidFill>
                  <a:schemeClr val="accent1"/>
                </a:solidFill>
                <a:latin typeface="Bell MT" pitchFamily="18" charset="0"/>
              </a:rPr>
              <a:t>export incentives and controls</a:t>
            </a:r>
          </a:p>
          <a:p>
            <a:pPr>
              <a:buFont typeface="Wingdings" pitchFamily="2" charset="2"/>
              <a:buChar char="Ø"/>
            </a:pPr>
            <a:r>
              <a:rPr lang="en-US" dirty="0" smtClean="0">
                <a:latin typeface="Bell MT" pitchFamily="18" charset="0"/>
              </a:rPr>
              <a:t> </a:t>
            </a:r>
            <a:r>
              <a:rPr lang="en-US" dirty="0" smtClean="0">
                <a:solidFill>
                  <a:schemeClr val="accent5"/>
                </a:solidFill>
                <a:latin typeface="Bell MT" pitchFamily="18" charset="0"/>
              </a:rPr>
              <a:t>arbitration</a:t>
            </a:r>
          </a:p>
          <a:p>
            <a:pPr>
              <a:buFont typeface="Wingdings" pitchFamily="2" charset="2"/>
              <a:buChar char="Ø"/>
            </a:pPr>
            <a:r>
              <a:rPr lang="en-US" dirty="0" smtClean="0">
                <a:solidFill>
                  <a:schemeClr val="accent3">
                    <a:lumMod val="75000"/>
                  </a:schemeClr>
                </a:solidFill>
                <a:latin typeface="Bell MT" pitchFamily="18" charset="0"/>
              </a:rPr>
              <a:t>intellectual property rights</a:t>
            </a:r>
          </a:p>
          <a:p>
            <a:pPr>
              <a:buFont typeface="Wingdings" pitchFamily="2" charset="2"/>
              <a:buChar char="Ø"/>
            </a:pPr>
            <a:r>
              <a:rPr lang="en-US" dirty="0" smtClean="0">
                <a:solidFill>
                  <a:srgbClr val="7030A0"/>
                </a:solidFill>
                <a:latin typeface="Bell MT" pitchFamily="18" charset="0"/>
              </a:rPr>
              <a:t>international technology transfer</a:t>
            </a:r>
            <a:endParaRPr lang="en-US" dirty="0">
              <a:solidFill>
                <a:srgbClr val="7030A0"/>
              </a:solidFill>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304800" y="152400"/>
            <a:ext cx="8382000" cy="5973763"/>
          </a:xfrm>
        </p:spPr>
        <p:txBody>
          <a:bodyPr>
            <a:normAutofit lnSpcReduction="10000"/>
          </a:bodyPr>
          <a:lstStyle/>
          <a:p>
            <a:pPr>
              <a:buNone/>
            </a:pPr>
            <a:r>
              <a:rPr lang="en-US" dirty="0" smtClean="0">
                <a:latin typeface="Comic Sans MS" pitchFamily="66" charset="0"/>
              </a:rPr>
              <a:t>Intellectual Property</a:t>
            </a:r>
          </a:p>
          <a:p>
            <a:pPr>
              <a:buNone/>
            </a:pPr>
            <a:r>
              <a:rPr lang="en-US" dirty="0" smtClean="0"/>
              <a:t>Intellectual property must be registered in</a:t>
            </a:r>
          </a:p>
          <a:p>
            <a:pPr>
              <a:buNone/>
            </a:pPr>
            <a:r>
              <a:rPr lang="en-US" dirty="0" smtClean="0"/>
              <a:t>each country where business is conducted</a:t>
            </a:r>
          </a:p>
          <a:p>
            <a:pPr>
              <a:buFont typeface="Wingdings" pitchFamily="2" charset="2"/>
              <a:buChar char="v"/>
            </a:pPr>
            <a:r>
              <a:rPr lang="en-US" dirty="0" smtClean="0">
                <a:solidFill>
                  <a:srgbClr val="FF0000"/>
                </a:solidFill>
              </a:rPr>
              <a:t>Patent</a:t>
            </a:r>
            <a:r>
              <a:rPr lang="en-US" dirty="0" smtClean="0"/>
              <a:t>—gives an inventor exclusive right to</a:t>
            </a:r>
          </a:p>
          <a:p>
            <a:pPr>
              <a:buNone/>
            </a:pPr>
            <a:r>
              <a:rPr lang="en-US" dirty="0" smtClean="0"/>
              <a:t> 	make, use, and sell an invention for a specified</a:t>
            </a:r>
          </a:p>
          <a:p>
            <a:pPr>
              <a:buNone/>
            </a:pPr>
            <a:r>
              <a:rPr lang="en-US" dirty="0" smtClean="0"/>
              <a:t>	period of time</a:t>
            </a:r>
          </a:p>
          <a:p>
            <a:pPr>
              <a:buFont typeface="Wingdings" pitchFamily="2" charset="2"/>
              <a:buChar char="v"/>
            </a:pPr>
            <a:r>
              <a:rPr lang="en-US" dirty="0" smtClean="0">
                <a:solidFill>
                  <a:srgbClr val="0070C0"/>
                </a:solidFill>
              </a:rPr>
              <a:t>Trademark</a:t>
            </a:r>
            <a:r>
              <a:rPr lang="en-US" dirty="0" smtClean="0"/>
              <a:t>—distinctive mark, motto, device, or</a:t>
            </a:r>
          </a:p>
          <a:p>
            <a:pPr>
              <a:buNone/>
            </a:pPr>
            <a:r>
              <a:rPr lang="en-US" dirty="0" smtClean="0"/>
              <a:t>	emblem used to distinguish it from competing</a:t>
            </a:r>
          </a:p>
          <a:p>
            <a:pPr>
              <a:buNone/>
            </a:pPr>
            <a:r>
              <a:rPr lang="en-US" dirty="0" smtClean="0"/>
              <a:t>	products</a:t>
            </a:r>
          </a:p>
          <a:p>
            <a:pPr>
              <a:buFont typeface="Wingdings" pitchFamily="2" charset="2"/>
              <a:buChar char="v"/>
            </a:pPr>
            <a:r>
              <a:rPr lang="en-US" dirty="0" smtClean="0">
                <a:solidFill>
                  <a:srgbClr val="7030A0"/>
                </a:solidFill>
              </a:rPr>
              <a:t>Copyright</a:t>
            </a:r>
            <a:r>
              <a:rPr lang="en-US" dirty="0" smtClean="0"/>
              <a:t>—establishes ownership of a written,</a:t>
            </a:r>
          </a:p>
          <a:p>
            <a:pPr>
              <a:buNone/>
            </a:pPr>
            <a:r>
              <a:rPr lang="en-US" dirty="0" smtClean="0"/>
              <a:t>	recorded, performed, or filmed creative work</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533400"/>
          </a:xfrm>
        </p:spPr>
        <p:txBody>
          <a:bodyPr>
            <a:noAutofit/>
          </a:bodyPr>
          <a:lstStyle/>
          <a:p>
            <a:r>
              <a:rPr lang="en-US" sz="3600" dirty="0" smtClean="0">
                <a:solidFill>
                  <a:srgbClr val="7030A0"/>
                </a:solidFill>
              </a:rPr>
              <a:t>Intellectual Property Issues- Territoriality</a:t>
            </a:r>
            <a:endParaRPr lang="en-US" sz="3600" dirty="0">
              <a:solidFill>
                <a:srgbClr val="7030A0"/>
              </a:solidFill>
            </a:endParaRPr>
          </a:p>
        </p:txBody>
      </p:sp>
      <p:sp>
        <p:nvSpPr>
          <p:cNvPr id="3" name="Content Placeholder 2"/>
          <p:cNvSpPr>
            <a:spLocks noGrp="1"/>
          </p:cNvSpPr>
          <p:nvPr>
            <p:ph idx="1"/>
          </p:nvPr>
        </p:nvSpPr>
        <p:spPr>
          <a:xfrm>
            <a:off x="228600" y="685800"/>
            <a:ext cx="8763000" cy="5943600"/>
          </a:xfrm>
        </p:spPr>
        <p:txBody>
          <a:bodyPr/>
          <a:lstStyle/>
          <a:p>
            <a:pPr algn="ctr">
              <a:buNone/>
            </a:pPr>
            <a:r>
              <a:rPr lang="en-US" dirty="0" smtClean="0">
                <a:solidFill>
                  <a:schemeClr val="bg2">
                    <a:lumMod val="10000"/>
                  </a:schemeClr>
                </a:solidFill>
                <a:latin typeface="Batang" pitchFamily="18" charset="-127"/>
                <a:ea typeface="Batang" pitchFamily="18" charset="-127"/>
              </a:rPr>
              <a:t>	All i</a:t>
            </a:r>
            <a:r>
              <a:rPr lang="en-US" i="1" dirty="0" smtClean="0">
                <a:solidFill>
                  <a:schemeClr val="bg2">
                    <a:lumMod val="10000"/>
                  </a:schemeClr>
                </a:solidFill>
                <a:latin typeface="Batang" pitchFamily="18" charset="-127"/>
                <a:ea typeface="Batang" pitchFamily="18" charset="-127"/>
              </a:rPr>
              <a:t>ntellectual property law is based on the </a:t>
            </a:r>
            <a:r>
              <a:rPr lang="en-US" dirty="0" smtClean="0">
                <a:solidFill>
                  <a:schemeClr val="bg2">
                    <a:lumMod val="10000"/>
                  </a:schemeClr>
                </a:solidFill>
                <a:latin typeface="Batang" pitchFamily="18" charset="-127"/>
                <a:ea typeface="Batang" pitchFamily="18" charset="-127"/>
              </a:rPr>
              <a:t>principle of territoriality. Each state or country determines for its own territory, what is to be protected, who should benefit from such protection and for how long, and how the protection should be enforced</a:t>
            </a:r>
            <a:r>
              <a:rPr lang="en-US" dirty="0" smtClean="0"/>
              <a: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pPr algn="l"/>
            <a:r>
              <a:rPr lang="en-US" sz="2800" dirty="0" smtClean="0">
                <a:solidFill>
                  <a:schemeClr val="accent6">
                    <a:lumMod val="75000"/>
                  </a:schemeClr>
                </a:solidFill>
                <a:latin typeface="Batang" pitchFamily="18" charset="-127"/>
                <a:ea typeface="Batang" pitchFamily="18" charset="-127"/>
              </a:rPr>
              <a:t>Intellectual Property Issues- Trademarks</a:t>
            </a:r>
            <a:endParaRPr lang="en-US" sz="2800" dirty="0">
              <a:solidFill>
                <a:schemeClr val="accent6">
                  <a:lumMod val="75000"/>
                </a:schemeClr>
              </a:solidFill>
              <a:latin typeface="Batang" pitchFamily="18" charset="-127"/>
              <a:ea typeface="Batang" pitchFamily="18" charset="-127"/>
            </a:endParaRPr>
          </a:p>
        </p:txBody>
      </p:sp>
      <p:sp>
        <p:nvSpPr>
          <p:cNvPr id="3" name="Content Placeholder 2"/>
          <p:cNvSpPr>
            <a:spLocks noGrp="1"/>
          </p:cNvSpPr>
          <p:nvPr>
            <p:ph idx="1"/>
          </p:nvPr>
        </p:nvSpPr>
        <p:spPr>
          <a:xfrm>
            <a:off x="152400" y="914400"/>
            <a:ext cx="8839200" cy="5638800"/>
          </a:xfrm>
        </p:spPr>
        <p:txBody>
          <a:bodyPr>
            <a:normAutofit fontScale="85000" lnSpcReduction="10000"/>
          </a:bodyPr>
          <a:lstStyle/>
          <a:p>
            <a:r>
              <a:rPr lang="en-US" dirty="0" smtClean="0"/>
              <a:t>Trademarks protect words, names, symbols, sounds, or colors that distinguish </a:t>
            </a:r>
            <a:r>
              <a:rPr lang="en-US" dirty="0" err="1" smtClean="0"/>
              <a:t>goods™and</a:t>
            </a:r>
            <a:r>
              <a:rPr lang="en-US" dirty="0" smtClean="0"/>
              <a:t> services.</a:t>
            </a:r>
            <a:r>
              <a:rPr lang="en-US" b="1" dirty="0" smtClean="0"/>
              <a:t>SM</a:t>
            </a:r>
          </a:p>
          <a:p>
            <a:pPr>
              <a:buFont typeface="Wingdings" pitchFamily="2" charset="2"/>
              <a:buChar char="ü"/>
            </a:pPr>
            <a:r>
              <a:rPr lang="en-US" dirty="0" smtClean="0"/>
              <a:t> Trademarks are highly valuable assets</a:t>
            </a:r>
          </a:p>
          <a:p>
            <a:pPr>
              <a:buFont typeface="Wingdings" pitchFamily="2" charset="2"/>
              <a:buChar char="ü"/>
            </a:pPr>
            <a:r>
              <a:rPr lang="en-US" dirty="0" smtClean="0"/>
              <a:t>Can be renewed forever as long as they are being use</a:t>
            </a:r>
          </a:p>
          <a:p>
            <a:pPr>
              <a:buFont typeface="Wingdings" pitchFamily="2" charset="2"/>
              <a:buChar char="ü"/>
            </a:pPr>
            <a:r>
              <a:rPr lang="en-US" dirty="0" smtClean="0"/>
              <a:t> Gained by registration in most countries, “first to</a:t>
            </a:r>
          </a:p>
          <a:p>
            <a:pPr>
              <a:buNone/>
            </a:pPr>
            <a:r>
              <a:rPr lang="en-US" dirty="0" smtClean="0"/>
              <a:t>	file”, or “first to use”, depending on local legislation</a:t>
            </a:r>
          </a:p>
          <a:p>
            <a:pPr>
              <a:buFont typeface="Wingdings" pitchFamily="2" charset="2"/>
              <a:buChar char="ü"/>
            </a:pPr>
            <a:r>
              <a:rPr lang="en-US" dirty="0" smtClean="0"/>
              <a:t>Agreements such as Madrid offer protection in multiple</a:t>
            </a:r>
          </a:p>
          <a:p>
            <a:pPr>
              <a:buNone/>
            </a:pPr>
            <a:r>
              <a:rPr lang="en-US" dirty="0" smtClean="0"/>
              <a:t>	countries</a:t>
            </a:r>
          </a:p>
          <a:p>
            <a:pPr>
              <a:buFont typeface="Wingdings" pitchFamily="2" charset="2"/>
              <a:buChar char="ü"/>
            </a:pPr>
            <a:r>
              <a:rPr lang="en-US" dirty="0" smtClean="0"/>
              <a:t>Disputes arise due to different brand perceptions</a:t>
            </a:r>
          </a:p>
          <a:p>
            <a:pPr>
              <a:buNone/>
            </a:pPr>
            <a:r>
              <a:rPr lang="en-US" dirty="0" smtClean="0"/>
              <a:t>	between countries, assumptions regarding protection of</a:t>
            </a:r>
          </a:p>
          <a:p>
            <a:pPr>
              <a:buNone/>
            </a:pPr>
            <a:r>
              <a:rPr lang="en-US" dirty="0" smtClean="0"/>
              <a:t>	multiple products and changing global relations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Autofit/>
          </a:bodyPr>
          <a:lstStyle/>
          <a:p>
            <a:r>
              <a:rPr lang="en-US" sz="3200" dirty="0" smtClean="0">
                <a:latin typeface="Batang" pitchFamily="18" charset="-127"/>
                <a:ea typeface="Batang" pitchFamily="18" charset="-127"/>
              </a:rPr>
              <a:t>Intellectual Property Issues- </a:t>
            </a:r>
            <a:r>
              <a:rPr lang="en-US" sz="3200" dirty="0" smtClean="0">
                <a:solidFill>
                  <a:srgbClr val="C00000"/>
                </a:solidFill>
                <a:latin typeface="Batang" pitchFamily="18" charset="-127"/>
                <a:ea typeface="Batang" pitchFamily="18" charset="-127"/>
              </a:rPr>
              <a:t>Patents</a:t>
            </a:r>
            <a:endParaRPr lang="en-US" sz="3200" dirty="0">
              <a:solidFill>
                <a:srgbClr val="C00000"/>
              </a:solidFill>
            </a:endParaRPr>
          </a:p>
        </p:txBody>
      </p:sp>
      <p:sp>
        <p:nvSpPr>
          <p:cNvPr id="3" name="Content Placeholder 2"/>
          <p:cNvSpPr>
            <a:spLocks noGrp="1"/>
          </p:cNvSpPr>
          <p:nvPr>
            <p:ph idx="1"/>
          </p:nvPr>
        </p:nvSpPr>
        <p:spPr>
          <a:xfrm>
            <a:off x="152400" y="685800"/>
            <a:ext cx="8763000" cy="5943600"/>
          </a:xfrm>
        </p:spPr>
        <p:txBody>
          <a:bodyPr>
            <a:normAutofit lnSpcReduction="10000"/>
          </a:bodyPr>
          <a:lstStyle/>
          <a:p>
            <a:pPr algn="just">
              <a:buNone/>
            </a:pPr>
            <a:r>
              <a:rPr lang="en-US" dirty="0" smtClean="0"/>
              <a:t>	</a:t>
            </a:r>
            <a:r>
              <a:rPr lang="en-US" dirty="0" smtClean="0">
                <a:solidFill>
                  <a:schemeClr val="accent6">
                    <a:lumMod val="75000"/>
                  </a:schemeClr>
                </a:solidFill>
                <a:latin typeface="Batang" pitchFamily="18" charset="-127"/>
                <a:ea typeface="Batang" pitchFamily="18" charset="-127"/>
              </a:rPr>
              <a:t>Patent is a form of protection that provides a person or legal entity with exclusive rights for making, using or selling a concept or invention and excludes others from doing the same for its duration</a:t>
            </a:r>
          </a:p>
          <a:p>
            <a:pPr>
              <a:buFont typeface="Wingdings" pitchFamily="2" charset="2"/>
              <a:buChar char="v"/>
            </a:pPr>
            <a:r>
              <a:rPr lang="en-US" dirty="0" smtClean="0">
                <a:latin typeface="Calisto MT" pitchFamily="18" charset="0"/>
              </a:rPr>
              <a:t>Patents can be maintained for a maximum of twenty years</a:t>
            </a:r>
          </a:p>
          <a:p>
            <a:pPr>
              <a:buFont typeface="Wingdings" pitchFamily="2" charset="2"/>
              <a:buChar char="v"/>
            </a:pPr>
            <a:r>
              <a:rPr lang="en-US" dirty="0" smtClean="0">
                <a:latin typeface="Calisto MT" pitchFamily="18" charset="0"/>
              </a:rPr>
              <a:t>Decision to grant or reject a patent rests with each country authority</a:t>
            </a:r>
          </a:p>
          <a:p>
            <a:pPr>
              <a:buFont typeface="Wingdings" pitchFamily="2" charset="2"/>
              <a:buChar char="v"/>
            </a:pPr>
            <a:r>
              <a:rPr lang="en-US" dirty="0" smtClean="0">
                <a:latin typeface="Calisto MT" pitchFamily="18" charset="0"/>
              </a:rPr>
              <a:t>Patent treaties provide the option of submitting one patent for protection in several nations</a:t>
            </a:r>
            <a:endParaRPr lang="en-US" dirty="0">
              <a:solidFill>
                <a:schemeClr val="accent6">
                  <a:lumMod val="75000"/>
                </a:schemeClr>
              </a:solidFill>
              <a:latin typeface="Calisto MT" pitchFamily="18" charset="0"/>
              <a:ea typeface="Batang" pitchFamily="18" charset="-127"/>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152400" y="152400"/>
            <a:ext cx="8534400" cy="5973763"/>
          </a:xfrm>
        </p:spPr>
        <p:txBody>
          <a:bodyPr>
            <a:normAutofit fontScale="92500" lnSpcReduction="20000"/>
          </a:bodyPr>
          <a:lstStyle/>
          <a:p>
            <a:r>
              <a:rPr lang="en-US" dirty="0" smtClean="0">
                <a:latin typeface="Comic Sans MS" pitchFamily="66" charset="0"/>
              </a:rPr>
              <a:t>Of all countries, the</a:t>
            </a:r>
          </a:p>
          <a:p>
            <a:pPr>
              <a:buNone/>
            </a:pPr>
            <a:r>
              <a:rPr lang="en-US" dirty="0" smtClean="0">
                <a:latin typeface="Comic Sans MS" pitchFamily="66" charset="0"/>
              </a:rPr>
              <a:t>	United States granted</a:t>
            </a:r>
          </a:p>
          <a:p>
            <a:pPr>
              <a:buNone/>
            </a:pPr>
            <a:r>
              <a:rPr lang="en-US" dirty="0" smtClean="0">
                <a:latin typeface="Comic Sans MS" pitchFamily="66" charset="0"/>
              </a:rPr>
              <a:t>	the most patents</a:t>
            </a:r>
          </a:p>
          <a:p>
            <a:pPr>
              <a:buNone/>
            </a:pPr>
            <a:r>
              <a:rPr lang="en-US" dirty="0" smtClean="0">
                <a:latin typeface="Comic Sans MS" pitchFamily="66" charset="0"/>
              </a:rPr>
              <a:t>	followed by Japan and</a:t>
            </a:r>
          </a:p>
          <a:p>
            <a:pPr>
              <a:buNone/>
            </a:pPr>
            <a:r>
              <a:rPr lang="en-US" dirty="0" smtClean="0">
                <a:latin typeface="Comic Sans MS" pitchFamily="66" charset="0"/>
              </a:rPr>
              <a:t>	Germany. Yet when</a:t>
            </a:r>
          </a:p>
          <a:p>
            <a:pPr>
              <a:buNone/>
            </a:pPr>
            <a:r>
              <a:rPr lang="en-US" dirty="0" smtClean="0">
                <a:latin typeface="Comic Sans MS" pitchFamily="66" charset="0"/>
              </a:rPr>
              <a:t>	viewed by number of</a:t>
            </a:r>
          </a:p>
          <a:p>
            <a:pPr>
              <a:buNone/>
            </a:pPr>
            <a:r>
              <a:rPr lang="en-US" dirty="0" smtClean="0">
                <a:latin typeface="Comic Sans MS" pitchFamily="66" charset="0"/>
              </a:rPr>
              <a:t>	patents per million</a:t>
            </a:r>
          </a:p>
          <a:p>
            <a:pPr>
              <a:buNone/>
            </a:pPr>
            <a:r>
              <a:rPr lang="en-US" dirty="0" smtClean="0">
                <a:latin typeface="Comic Sans MS" pitchFamily="66" charset="0"/>
              </a:rPr>
              <a:t>	people, which takes the</a:t>
            </a:r>
          </a:p>
          <a:p>
            <a:pPr>
              <a:buNone/>
            </a:pPr>
            <a:r>
              <a:rPr lang="en-US" dirty="0" smtClean="0">
                <a:latin typeface="Comic Sans MS" pitchFamily="66" charset="0"/>
              </a:rPr>
              <a:t>	size of country into</a:t>
            </a:r>
          </a:p>
          <a:p>
            <a:pPr>
              <a:buNone/>
            </a:pPr>
            <a:r>
              <a:rPr lang="en-US" dirty="0" smtClean="0">
                <a:latin typeface="Comic Sans MS" pitchFamily="66" charset="0"/>
              </a:rPr>
              <a:t>	consideration, the US</a:t>
            </a:r>
          </a:p>
          <a:p>
            <a:pPr>
              <a:buNone/>
            </a:pPr>
            <a:r>
              <a:rPr lang="en-US" dirty="0" smtClean="0">
                <a:latin typeface="Comic Sans MS" pitchFamily="66" charset="0"/>
              </a:rPr>
              <a:t>	was in third place after</a:t>
            </a:r>
          </a:p>
          <a:p>
            <a:pPr>
              <a:buNone/>
            </a:pPr>
            <a:r>
              <a:rPr lang="en-US" dirty="0" smtClean="0">
                <a:latin typeface="Comic Sans MS" pitchFamily="66" charset="0"/>
              </a:rPr>
              <a:t>	Japan and South Korea</a:t>
            </a:r>
            <a:r>
              <a:rPr lang="en-US" dirty="0" smtClean="0"/>
              <a:t>.</a:t>
            </a:r>
            <a:endParaRPr lang="en-US" dirty="0"/>
          </a:p>
        </p:txBody>
      </p:sp>
      <p:pic>
        <p:nvPicPr>
          <p:cNvPr id="3074" name="Picture 2"/>
          <p:cNvPicPr>
            <a:picLocks noChangeAspect="1" noChangeArrowheads="1"/>
          </p:cNvPicPr>
          <p:nvPr/>
        </p:nvPicPr>
        <p:blipFill>
          <a:blip r:embed="rId2"/>
          <a:srcRect/>
          <a:stretch>
            <a:fillRect/>
          </a:stretch>
        </p:blipFill>
        <p:spPr bwMode="auto">
          <a:xfrm>
            <a:off x="5029200" y="1020373"/>
            <a:ext cx="3657600" cy="3807283"/>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Autofit/>
          </a:bodyPr>
          <a:lstStyle/>
          <a:p>
            <a:r>
              <a:rPr lang="en-US" sz="3200" dirty="0" smtClean="0">
                <a:latin typeface="Calisto MT" pitchFamily="18" charset="0"/>
              </a:rPr>
              <a:t>Intellectual Property Issues- Copyrights </a:t>
            </a:r>
            <a:endParaRPr lang="en-US" sz="3200" dirty="0">
              <a:latin typeface="Calisto MT" pitchFamily="18" charset="0"/>
            </a:endParaRPr>
          </a:p>
        </p:txBody>
      </p:sp>
      <p:sp>
        <p:nvSpPr>
          <p:cNvPr id="3" name="Content Placeholder 2"/>
          <p:cNvSpPr>
            <a:spLocks noGrp="1"/>
          </p:cNvSpPr>
          <p:nvPr>
            <p:ph idx="1"/>
          </p:nvPr>
        </p:nvSpPr>
        <p:spPr>
          <a:xfrm>
            <a:off x="228600" y="838200"/>
            <a:ext cx="8686800" cy="5715000"/>
          </a:xfrm>
        </p:spPr>
        <p:txBody>
          <a:bodyPr>
            <a:normAutofit/>
          </a:bodyPr>
          <a:lstStyle/>
          <a:p>
            <a:r>
              <a:rPr lang="en-US" dirty="0" smtClean="0">
                <a:latin typeface="Bell MT" pitchFamily="18" charset="0"/>
              </a:rPr>
              <a:t>Copyrights give ownership to "original works of authorship," such as literary works, paintings and video games</a:t>
            </a:r>
          </a:p>
          <a:p>
            <a:pPr>
              <a:buFont typeface="Wingdings" pitchFamily="2" charset="2"/>
              <a:buChar char="q"/>
            </a:pPr>
            <a:r>
              <a:rPr lang="en-US" dirty="0" smtClean="0">
                <a:latin typeface="Bell MT" pitchFamily="18" charset="0"/>
              </a:rPr>
              <a:t>In U.S. and EU, copyrights registered for the life of the author, plus 70 years</a:t>
            </a:r>
          </a:p>
          <a:p>
            <a:pPr>
              <a:buFont typeface="Wingdings" pitchFamily="2" charset="2"/>
              <a:buChar char="q"/>
            </a:pPr>
            <a:r>
              <a:rPr lang="en-US" dirty="0" smtClean="0">
                <a:latin typeface="Bell MT" pitchFamily="18" charset="0"/>
              </a:rPr>
              <a:t>Copyrights extend to other countries if they are part of an international copyright treaty, convention or organization</a:t>
            </a:r>
            <a:endParaRPr lang="en-US" dirty="0">
              <a:latin typeface="Bell MT"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492</Words>
  <Application>Microsoft Office PowerPoint</Application>
  <PresentationFormat>On-screen Show (4:3)</PresentationFormat>
  <Paragraphs>140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Global Business &amp; Legal Issues</vt:lpstr>
      <vt:lpstr>Slide 2</vt:lpstr>
      <vt:lpstr>Slide 3</vt:lpstr>
      <vt:lpstr>Slide 4</vt:lpstr>
      <vt:lpstr>Intellectual Property Issues- Territoriality</vt:lpstr>
      <vt:lpstr>Intellectual Property Issues- Trademarks</vt:lpstr>
      <vt:lpstr>Intellectual Property Issues- Patents</vt:lpstr>
      <vt:lpstr>Slide 8</vt:lpstr>
      <vt:lpstr>Intellectual Property Issues- Copyrights </vt:lpstr>
      <vt:lpstr>Slide 10</vt:lpstr>
      <vt:lpstr>Slide 11</vt:lpstr>
      <vt:lpstr>Trade Regulations</vt:lpstr>
      <vt:lpstr>Slide 13</vt:lpstr>
      <vt:lpstr>Arbitration</vt:lpstr>
      <vt:lpstr>Mediation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Business &amp; Legal Issues</dc:title>
  <dc:creator>user</dc:creator>
  <cp:lastModifiedBy>user</cp:lastModifiedBy>
  <cp:revision>13</cp:revision>
  <dcterms:created xsi:type="dcterms:W3CDTF">2006-08-16T00:00:00Z</dcterms:created>
  <dcterms:modified xsi:type="dcterms:W3CDTF">2016-02-05T14:55:38Z</dcterms:modified>
</cp:coreProperties>
</file>